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9144000" cx="1625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3" roundtripDataSignature="AMtx7mgi+wo1BRjFKRkcAVQ8bF8HrlYx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d53a69f3a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d53a69f3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53a69f3a2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d53a69f3a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F2D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3d53a69f3a2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580" y="404263"/>
            <a:ext cx="15535450" cy="8335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d53a69f3a2_0_6"/>
          <p:cNvSpPr txBox="1"/>
          <p:nvPr/>
        </p:nvSpPr>
        <p:spPr>
          <a:xfrm>
            <a:off x="1417050" y="1069475"/>
            <a:ext cx="13609200" cy="75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</a:rPr>
              <a:t>CAMINHOS PARA A REGULAÇÃO</a:t>
            </a:r>
            <a:endParaRPr b="1"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rPr lang="en-US" sz="3000">
                <a:solidFill>
                  <a:schemeClr val="lt1"/>
                </a:solidFill>
              </a:rPr>
              <a:t>choro - liberação de hormônios e a regulação sensorial;</a:t>
            </a:r>
            <a:endParaRPr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rPr lang="en-US" sz="3000">
                <a:solidFill>
                  <a:schemeClr val="lt1"/>
                </a:solidFill>
              </a:rPr>
              <a:t>banhos prolongados;</a:t>
            </a:r>
            <a:endParaRPr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rPr lang="en-US" sz="3000">
                <a:solidFill>
                  <a:schemeClr val="lt1"/>
                </a:solidFill>
              </a:rPr>
              <a:t>estereotipias socialmente aceitas;</a:t>
            </a:r>
            <a:endParaRPr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rPr lang="en-US" sz="3000">
                <a:solidFill>
                  <a:schemeClr val="lt1"/>
                </a:solidFill>
              </a:rPr>
              <a:t>óculos escuros e redutores de ruídos;</a:t>
            </a:r>
            <a:endParaRPr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rPr lang="en-US" sz="3000">
                <a:solidFill>
                  <a:schemeClr val="lt1"/>
                </a:solidFill>
              </a:rPr>
              <a:t>autoconhecimento - permita-se “hibernar” e recusar convites;</a:t>
            </a:r>
            <a:endParaRPr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rPr lang="en-US" sz="3000">
                <a:solidFill>
                  <a:schemeClr val="lt1"/>
                </a:solidFill>
              </a:rPr>
              <a:t>familiares como extensão terapêutica;</a:t>
            </a:r>
            <a:endParaRPr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rPr lang="en-US" sz="3000">
                <a:solidFill>
                  <a:schemeClr val="lt1"/>
                </a:solidFill>
              </a:rPr>
              <a:t>trabalho remoto;</a:t>
            </a:r>
            <a:endParaRPr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rPr lang="en-US" sz="3000">
                <a:solidFill>
                  <a:schemeClr val="lt1"/>
                </a:solidFill>
              </a:rPr>
              <a:t>estudo e trabalho à noite (ambiente mais silencioso);</a:t>
            </a:r>
            <a:endParaRPr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rPr lang="en-US" sz="3000">
                <a:solidFill>
                  <a:schemeClr val="lt1"/>
                </a:solidFill>
              </a:rPr>
              <a:t>textos curtos e objetivos;</a:t>
            </a:r>
            <a:endParaRPr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rPr lang="en-US" sz="3000">
                <a:solidFill>
                  <a:schemeClr val="lt1"/>
                </a:solidFill>
              </a:rPr>
              <a:t>mensagens curtas e objetivas, falar a mesma coisa de forma diferente, reforçando os “combinados”;</a:t>
            </a:r>
            <a:endParaRPr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rPr lang="en-US" sz="3000">
                <a:solidFill>
                  <a:schemeClr val="lt1"/>
                </a:solidFill>
              </a:rPr>
              <a:t>dormir com cobertor pesado;</a:t>
            </a:r>
            <a:endParaRPr sz="3000">
              <a:solidFill>
                <a:schemeClr val="lt1"/>
              </a:solidFill>
            </a:endParaRP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-"/>
            </a:pPr>
            <a:r>
              <a:t/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5"/>
          <p:cNvSpPr txBox="1"/>
          <p:nvPr/>
        </p:nvSpPr>
        <p:spPr>
          <a:xfrm>
            <a:off x="8529050" y="5561275"/>
            <a:ext cx="7192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</a:rPr>
              <a:t>Thaís de Andrade Rabelo</a:t>
            </a:r>
            <a:endParaRPr sz="4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